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76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0034" y="3857628"/>
            <a:ext cx="8458200" cy="1714512"/>
          </a:xfrm>
        </p:spPr>
        <p:txBody>
          <a:bodyPr>
            <a:normAutofit/>
          </a:bodyPr>
          <a:lstStyle/>
          <a:p>
            <a:r>
              <a:rPr lang="ru-RU" sz="6600" dirty="0" smtClean="0">
                <a:cs typeface="Estrangelo Edessa" pitchFamily="66" charset="0"/>
              </a:rPr>
              <a:t>«Литературный час</a:t>
            </a:r>
            <a:r>
              <a:rPr lang="ru-RU" sz="6600" dirty="0" smtClean="0">
                <a:cs typeface="Estrangelo Edessa" pitchFamily="66" charset="0"/>
              </a:rPr>
              <a:t>»</a:t>
            </a:r>
            <a:br>
              <a:rPr lang="ru-RU" sz="6600" dirty="0" smtClean="0">
                <a:cs typeface="Estrangelo Edessa" pitchFamily="66" charset="0"/>
              </a:rPr>
            </a:br>
            <a:r>
              <a:rPr lang="ru-RU" b="1" dirty="0" err="1" smtClean="0">
                <a:cs typeface="Estrangelo Edessa" pitchFamily="66" charset="0"/>
              </a:rPr>
              <a:t>автор:Акмурзинова</a:t>
            </a:r>
            <a:r>
              <a:rPr lang="ru-RU" b="1" dirty="0" smtClean="0">
                <a:cs typeface="Estrangelo Edessa" pitchFamily="66" charset="0"/>
              </a:rPr>
              <a:t> Амина</a:t>
            </a:r>
            <a:endParaRPr lang="ru-RU" b="1" dirty="0">
              <a:cs typeface="Estrangelo Edessa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0034" y="2786058"/>
            <a:ext cx="8482042" cy="107157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 Black" pitchFamily="34" charset="0"/>
              </a:rPr>
              <a:t>Интеллектуальная игра</a:t>
            </a:r>
            <a:endParaRPr lang="ru-RU" sz="40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757222"/>
          </a:xfrm>
        </p:spPr>
        <p:txBody>
          <a:bodyPr/>
          <a:lstStyle/>
          <a:p>
            <a:r>
              <a:rPr lang="ru-RU" dirty="0" smtClean="0"/>
              <a:t>            «нарисована картина…»</a:t>
            </a:r>
            <a:endParaRPr lang="ru-RU" dirty="0"/>
          </a:p>
        </p:txBody>
      </p:sp>
      <p:pic>
        <p:nvPicPr>
          <p:cNvPr id="8" name="Picture 2" descr="http://s03.radikal.ru/i176/1009/c0/7496085ac6a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4526985" cy="5500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214942" y="1214422"/>
            <a:ext cx="33575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1430"/>
                <a:solidFill>
                  <a:srgbClr val="5815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Карл</a:t>
            </a:r>
          </a:p>
          <a:p>
            <a:pPr algn="ctr">
              <a:defRPr/>
            </a:pPr>
            <a:r>
              <a:rPr lang="ru-RU" sz="4000" b="1" dirty="0" smtClean="0">
                <a:ln w="11430"/>
                <a:solidFill>
                  <a:srgbClr val="5815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Брюллов</a:t>
            </a:r>
            <a:endParaRPr lang="ru-RU" sz="4000" b="1" dirty="0">
              <a:ln w="11430"/>
              <a:solidFill>
                <a:srgbClr val="5815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57818" y="3500438"/>
            <a:ext cx="3143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1430"/>
                <a:solidFill>
                  <a:srgbClr val="5815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«Гадающая</a:t>
            </a:r>
          </a:p>
          <a:p>
            <a:pPr algn="ctr">
              <a:defRPr/>
            </a:pPr>
            <a:r>
              <a:rPr lang="ru-RU" sz="3600" b="1" dirty="0" smtClean="0">
                <a:ln w="11430"/>
                <a:solidFill>
                  <a:srgbClr val="5815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Светлана»</a:t>
            </a:r>
            <a:endParaRPr lang="ru-RU" sz="3600" b="1" dirty="0">
              <a:ln w="11430"/>
              <a:solidFill>
                <a:srgbClr val="5815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вопрос 2</a:t>
            </a:r>
            <a:endParaRPr lang="ru-RU" dirty="0"/>
          </a:p>
        </p:txBody>
      </p:sp>
      <p:pic>
        <p:nvPicPr>
          <p:cNvPr id="6" name="Picture 2" descr="http://upload.wikimedia.org/wikipedia/commons/8/84/%D0%9F%D0%B5%D1%80%D0%BE%D0%B2_%D0%A1%D1%83%D0%B4_%D0%9F%D1%83%D0%B3%D0%B0%D1%87%D0%B5%D0%B2%D0%B0_(%D0%93%D0%98%D0%9C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332038"/>
            <a:ext cx="7097858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714348" y="1500174"/>
            <a:ext cx="4286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11430"/>
                <a:solidFill>
                  <a:srgbClr val="5815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Василий Перов</a:t>
            </a:r>
            <a:endParaRPr lang="ru-RU" sz="3200" b="1" dirty="0">
              <a:ln w="11430"/>
              <a:solidFill>
                <a:srgbClr val="5815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0628" y="1571612"/>
            <a:ext cx="3214710" cy="578882"/>
          </a:xfrm>
          <a:prstGeom prst="roundRect">
            <a:avLst/>
          </a:prstGeom>
          <a:ln w="28575"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 smtClean="0">
                <a:ln w="11430"/>
                <a:solidFill>
                  <a:srgbClr val="5815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«Суд Пугачева»</a:t>
            </a:r>
            <a:endParaRPr lang="ru-RU" sz="2800" b="1" dirty="0">
              <a:ln w="11430"/>
              <a:solidFill>
                <a:srgbClr val="5815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3</a:t>
            </a:r>
            <a:endParaRPr lang="ru-RU" dirty="0"/>
          </a:p>
        </p:txBody>
      </p:sp>
      <p:pic>
        <p:nvPicPr>
          <p:cNvPr id="6" name="Picture 2" descr="http://dic.academic.ru/pictures/wiki/files/75/Kmakovs_1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59"/>
            <a:ext cx="4286280" cy="5380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214942" y="4214818"/>
            <a:ext cx="3143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1430"/>
                <a:solidFill>
                  <a:srgbClr val="5815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«Тамара</a:t>
            </a:r>
          </a:p>
          <a:p>
            <a:pPr algn="ctr">
              <a:defRPr/>
            </a:pPr>
            <a:r>
              <a:rPr lang="ru-RU" sz="3600" b="1" dirty="0" smtClean="0">
                <a:ln w="11430"/>
                <a:solidFill>
                  <a:srgbClr val="5815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демон»</a:t>
            </a:r>
            <a:endParaRPr lang="ru-RU" sz="3600" b="1" dirty="0">
              <a:ln w="11430"/>
              <a:solidFill>
                <a:srgbClr val="5815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2214555"/>
            <a:ext cx="3429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1430"/>
                <a:solidFill>
                  <a:srgbClr val="5815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Константин</a:t>
            </a:r>
          </a:p>
          <a:p>
            <a:pPr algn="ctr">
              <a:defRPr/>
            </a:pPr>
            <a:r>
              <a:rPr lang="ru-RU" sz="3600" b="1" dirty="0" smtClean="0">
                <a:ln w="11430"/>
                <a:solidFill>
                  <a:srgbClr val="5815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Маковский</a:t>
            </a:r>
            <a:endParaRPr lang="ru-RU" sz="3600" b="1" dirty="0">
              <a:ln w="11430"/>
              <a:solidFill>
                <a:srgbClr val="5815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4</a:t>
            </a:r>
            <a:endParaRPr lang="ru-RU" dirty="0"/>
          </a:p>
        </p:txBody>
      </p:sp>
      <p:pic>
        <p:nvPicPr>
          <p:cNvPr id="4" name="Picture 2" descr="http://wroubel.ru/cms.ashx?req=Image&amp;imageid=24875fde-1ad4-404e-bb2a-397132abbe7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857364"/>
            <a:ext cx="7858180" cy="378621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28860" y="1071546"/>
            <a:ext cx="5429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1430"/>
                <a:solidFill>
                  <a:srgbClr val="5815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1430"/>
                <a:solidFill>
                  <a:srgbClr val="5815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М.А.Врубель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5929330"/>
            <a:ext cx="6072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n w="11430"/>
                <a:solidFill>
                  <a:srgbClr val="5815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</a:t>
            </a:r>
            <a:r>
              <a:rPr lang="ru-RU" sz="3600" b="1" dirty="0" smtClean="0">
                <a:ln w="11430"/>
                <a:solidFill>
                  <a:srgbClr val="5815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Демон сидящий»</a:t>
            </a:r>
            <a:endParaRPr lang="ru-RU" sz="3600" b="1" dirty="0">
              <a:ln w="11430"/>
              <a:solidFill>
                <a:srgbClr val="5815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5</a:t>
            </a:r>
            <a:endParaRPr lang="ru-RU" dirty="0"/>
          </a:p>
        </p:txBody>
      </p:sp>
      <p:pic>
        <p:nvPicPr>
          <p:cNvPr id="4" name="Picture 8" descr="http://img0.liveinternet.ru/images/attach/c/11/114/126/114126548_1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4857784" cy="4875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643570" y="1928802"/>
            <a:ext cx="3214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b="1" dirty="0" smtClean="0">
                <a:ln w="11430"/>
                <a:solidFill>
                  <a:srgbClr val="5815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1430"/>
                <a:solidFill>
                  <a:srgbClr val="5815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Орест</a:t>
            </a:r>
          </a:p>
          <a:p>
            <a:pPr algn="ctr">
              <a:defRPr/>
            </a:pPr>
            <a:r>
              <a:rPr lang="ru-RU" sz="3600" b="1" dirty="0" smtClean="0">
                <a:ln w="11430"/>
                <a:solidFill>
                  <a:srgbClr val="5815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Кипренский</a:t>
            </a:r>
            <a:endParaRPr lang="ru-RU" sz="3600" b="1" dirty="0">
              <a:ln w="11430"/>
              <a:solidFill>
                <a:srgbClr val="5815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4143380"/>
            <a:ext cx="3286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1430"/>
                <a:solidFill>
                  <a:srgbClr val="5815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«Бедная Лиза»</a:t>
            </a:r>
            <a:endParaRPr lang="ru-RU" sz="3600" b="1" dirty="0">
              <a:ln w="11430"/>
              <a:solidFill>
                <a:srgbClr val="5815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686800" cy="838200"/>
          </a:xfrm>
        </p:spPr>
        <p:txBody>
          <a:bodyPr/>
          <a:lstStyle/>
          <a:p>
            <a:r>
              <a:rPr lang="ru-RU" dirty="0" smtClean="0"/>
              <a:t>Вопрос 6</a:t>
            </a:r>
            <a:endParaRPr lang="ru-RU" dirty="0"/>
          </a:p>
        </p:txBody>
      </p:sp>
      <p:pic>
        <p:nvPicPr>
          <p:cNvPr id="4" name="Picture 2" descr="http://www.tanais.info/perov/perov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857364"/>
            <a:ext cx="7643866" cy="4786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596" y="1214422"/>
            <a:ext cx="8715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11430"/>
                <a:solidFill>
                  <a:srgbClr val="5815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Василий Перов «Проводы покойника»</a:t>
            </a:r>
            <a:endParaRPr lang="ru-RU" sz="2800" b="1" dirty="0">
              <a:ln w="11430"/>
              <a:solidFill>
                <a:srgbClr val="5815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7</a:t>
            </a:r>
            <a:endParaRPr lang="ru-RU" dirty="0"/>
          </a:p>
        </p:txBody>
      </p:sp>
      <p:pic>
        <p:nvPicPr>
          <p:cNvPr id="4" name="Picture 4" descr="http://artsoch.ru/uploads/posts/2012-11/1353396341_ayvazovskiy-proschay-svobodnaya-stihiy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4"/>
          <a:stretch>
            <a:fillRect/>
          </a:stretch>
        </p:blipFill>
        <p:spPr bwMode="auto">
          <a:xfrm>
            <a:off x="500035" y="1214438"/>
            <a:ext cx="4143404" cy="5500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628" y="1357299"/>
            <a:ext cx="36433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1430"/>
                <a:solidFill>
                  <a:srgbClr val="5815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Иван</a:t>
            </a:r>
          </a:p>
          <a:p>
            <a:pPr algn="ctr">
              <a:defRPr/>
            </a:pPr>
            <a:r>
              <a:rPr lang="ru-RU" sz="3600" b="1" dirty="0" smtClean="0">
                <a:ln w="11430"/>
                <a:solidFill>
                  <a:srgbClr val="5815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Айвазовский, Илья Репин</a:t>
            </a:r>
            <a:endParaRPr lang="ru-RU" sz="3600" b="1" dirty="0">
              <a:ln w="11430"/>
              <a:solidFill>
                <a:srgbClr val="5815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3643314"/>
            <a:ext cx="36433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1430"/>
                <a:solidFill>
                  <a:srgbClr val="5815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«Прощание Пушкина с морем»</a:t>
            </a:r>
            <a:endParaRPr lang="ru-RU" sz="3600" b="1" dirty="0">
              <a:ln w="11430"/>
              <a:solidFill>
                <a:srgbClr val="5815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8</a:t>
            </a:r>
            <a:endParaRPr lang="ru-RU" dirty="0"/>
          </a:p>
        </p:txBody>
      </p:sp>
      <p:pic>
        <p:nvPicPr>
          <p:cNvPr id="4" name="Picture 6" descr="http://dic.academic.ru/pictures/wiki/files/83/Shishkin_na_severe_dikom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"/>
          <a:stretch>
            <a:fillRect/>
          </a:stretch>
        </p:blipFill>
        <p:spPr bwMode="auto">
          <a:xfrm>
            <a:off x="500034" y="1428736"/>
            <a:ext cx="4000528" cy="5214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143504" y="1857365"/>
            <a:ext cx="27146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1430"/>
                <a:solidFill>
                  <a:srgbClr val="5815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Иван</a:t>
            </a:r>
          </a:p>
          <a:p>
            <a:pPr algn="ctr">
              <a:defRPr/>
            </a:pPr>
            <a:r>
              <a:rPr lang="ru-RU" sz="3600" b="1" dirty="0" smtClean="0">
                <a:ln w="11430"/>
                <a:solidFill>
                  <a:srgbClr val="5815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Шишкин</a:t>
            </a:r>
            <a:endParaRPr lang="ru-RU" sz="3600" b="1" dirty="0">
              <a:ln w="11430"/>
              <a:solidFill>
                <a:srgbClr val="5815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627" y="3929066"/>
            <a:ext cx="3286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1430"/>
                <a:solidFill>
                  <a:srgbClr val="5815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«На севере диком»</a:t>
            </a:r>
            <a:endParaRPr lang="ru-RU" sz="3600" b="1" dirty="0">
              <a:ln w="11430"/>
              <a:solidFill>
                <a:srgbClr val="5815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38200"/>
          </a:xfrm>
        </p:spPr>
        <p:txBody>
          <a:bodyPr/>
          <a:lstStyle/>
          <a:p>
            <a:r>
              <a:rPr lang="ru-RU" dirty="0" smtClean="0"/>
              <a:t>Вопрос 9</a:t>
            </a:r>
            <a:endParaRPr lang="ru-RU" dirty="0"/>
          </a:p>
        </p:txBody>
      </p:sp>
      <p:pic>
        <p:nvPicPr>
          <p:cNvPr id="4" name="Picture 4" descr="http://michel.hiblogger.net/img/userfiles/2011/02/21/97752/1288359948_1288359186_repin_cossacks-kjnp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913" y="2500306"/>
            <a:ext cx="7668573" cy="4357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1714488"/>
            <a:ext cx="8786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11430"/>
                <a:solidFill>
                  <a:srgbClr val="5815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«Запорожцы пишут письмо турецкому султану»</a:t>
            </a:r>
            <a:endParaRPr lang="ru-RU" sz="2800" b="1" dirty="0">
              <a:ln w="11430"/>
              <a:solidFill>
                <a:srgbClr val="5815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1142984"/>
            <a:ext cx="5286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11430"/>
                <a:solidFill>
                  <a:srgbClr val="5815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Илья Репин</a:t>
            </a:r>
            <a:endParaRPr lang="ru-RU" sz="2800" b="1" dirty="0">
              <a:ln w="11430"/>
              <a:solidFill>
                <a:srgbClr val="5815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10</a:t>
            </a:r>
            <a:endParaRPr lang="ru-RU" dirty="0"/>
          </a:p>
        </p:txBody>
      </p:sp>
      <p:pic>
        <p:nvPicPr>
          <p:cNvPr id="1026" name="Picture 2" descr="C:\Users\User\Desktop\парп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1336" y="2428868"/>
            <a:ext cx="8455506" cy="442913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1928803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11430"/>
                <a:solidFill>
                  <a:srgbClr val="5815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«После побоища Игоря Святославовича»</a:t>
            </a:r>
            <a:endParaRPr lang="ru-RU" sz="2800" b="1" dirty="0">
              <a:ln w="11430"/>
              <a:solidFill>
                <a:srgbClr val="5815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1142984"/>
            <a:ext cx="4572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11430"/>
                <a:solidFill>
                  <a:srgbClr val="5815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Виктор Васнецов</a:t>
            </a:r>
            <a:endParaRPr lang="ru-RU" sz="2800" b="1" dirty="0">
              <a:ln w="11430"/>
              <a:solidFill>
                <a:srgbClr val="5815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tatic3.depositphotos.com/1001951/208/i/950/depositphotos_2087985-Old-antique-clo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504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928670"/>
          </a:xfrm>
        </p:spPr>
        <p:txBody>
          <a:bodyPr/>
          <a:lstStyle/>
          <a:p>
            <a:r>
              <a:rPr lang="ru-RU" dirty="0" smtClean="0"/>
              <a:t>                      Соответствия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7864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кругленный прямоугольник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42910" y="1071546"/>
            <a:ext cx="4288560" cy="4794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76200" algn="ctr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ru-RU" sz="2800" b="1" i="1" dirty="0" smtClean="0">
                <a:ln w="12700">
                  <a:solidFill>
                    <a:srgbClr val="86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«НЕДОРОСЛЬ»</a:t>
            </a:r>
            <a:endParaRPr lang="ru-RU" sz="2800" b="1" dirty="0">
              <a:ln w="12700">
                <a:solidFill>
                  <a:srgbClr val="86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Скругленный прямоугольник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42910" y="1719246"/>
            <a:ext cx="4288560" cy="4794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76200" algn="ctr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ru-RU" sz="2800" b="1" i="1" dirty="0" smtClean="0">
                <a:ln w="12700">
                  <a:solidFill>
                    <a:srgbClr val="86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«МЦЫРИ»</a:t>
            </a:r>
            <a:endParaRPr lang="ru-RU" sz="2800" b="1" dirty="0">
              <a:ln w="12700">
                <a:solidFill>
                  <a:srgbClr val="86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Скругленный прямоугольник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42910" y="2366946"/>
            <a:ext cx="4288560" cy="4794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76200" algn="ctr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ru-RU" sz="2800" b="1" i="1" dirty="0" smtClean="0">
                <a:ln w="12700">
                  <a:solidFill>
                    <a:srgbClr val="86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«ТАРАС БУЛЬБА»</a:t>
            </a:r>
            <a:endParaRPr lang="ru-RU" sz="2800" b="1" dirty="0">
              <a:ln w="12700">
                <a:solidFill>
                  <a:srgbClr val="86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Скругленный прямоугольник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42910" y="3016234"/>
            <a:ext cx="4288560" cy="4794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76200" algn="ctr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ru-RU" sz="2800" b="1" i="1" dirty="0" smtClean="0">
                <a:ln w="12700">
                  <a:solidFill>
                    <a:srgbClr val="86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«СВЕТЛАНА»</a:t>
            </a:r>
            <a:endParaRPr lang="ru-RU" sz="2800" b="1" dirty="0">
              <a:ln w="12700">
                <a:solidFill>
                  <a:srgbClr val="86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1" name="Скругленный прямоугольник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42910" y="3663934"/>
            <a:ext cx="4288560" cy="4794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76200" algn="ctr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ru-RU" sz="2800" b="1" i="1" dirty="0" smtClean="0">
                <a:ln w="12700">
                  <a:solidFill>
                    <a:srgbClr val="86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«ПОСЛЕ БАЛА»</a:t>
            </a:r>
            <a:endParaRPr lang="ru-RU" sz="2800" b="1" dirty="0">
              <a:ln w="12700">
                <a:solidFill>
                  <a:srgbClr val="86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2" name="Скругленный прямоугольник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42910" y="4311634"/>
            <a:ext cx="4288560" cy="4794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76200" algn="ctr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ru-RU" sz="2800" b="1" i="1" dirty="0" smtClean="0">
                <a:ln w="12700">
                  <a:solidFill>
                    <a:srgbClr val="86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«ВОЛК </a:t>
            </a:r>
            <a:r>
              <a:rPr lang="ru-RU" sz="2800" b="1" i="1" dirty="0">
                <a:ln w="12700">
                  <a:solidFill>
                    <a:srgbClr val="86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И </a:t>
            </a:r>
            <a:r>
              <a:rPr lang="ru-RU" sz="2800" b="1" i="1" dirty="0" smtClean="0">
                <a:ln w="12700">
                  <a:solidFill>
                    <a:srgbClr val="86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ЯГНЁНОК»</a:t>
            </a:r>
            <a:endParaRPr lang="ru-RU" sz="2800" b="1" dirty="0">
              <a:ln w="12700">
                <a:solidFill>
                  <a:srgbClr val="86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3" name="Скругленный прямоугольник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42910" y="4959334"/>
            <a:ext cx="4288560" cy="4794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76200" algn="ctr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ru-RU" sz="2800" b="1" i="1" dirty="0" smtClean="0">
                <a:ln w="12700">
                  <a:solidFill>
                    <a:srgbClr val="86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«БЕСПРИДАННИЦА»</a:t>
            </a:r>
            <a:endParaRPr lang="ru-RU" sz="2800" b="1" i="1" dirty="0">
              <a:ln w="12700">
                <a:solidFill>
                  <a:srgbClr val="86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4" name="Скругленный прямоугольник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42910" y="5607034"/>
            <a:ext cx="4288560" cy="4794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76200" algn="ctr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ru-RU" sz="2800" b="1" i="1" dirty="0" smtClean="0">
                <a:ln w="12700">
                  <a:solidFill>
                    <a:srgbClr val="86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«ГАМЛЕТ»</a:t>
            </a:r>
            <a:endParaRPr lang="ru-RU" sz="2800" b="1" dirty="0">
              <a:ln w="12700">
                <a:solidFill>
                  <a:srgbClr val="86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5" name="Скругленный прямоугольник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42910" y="6256321"/>
            <a:ext cx="4288560" cy="4794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76200" algn="ctr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ru-RU" sz="2800" b="1" i="1" dirty="0" smtClean="0">
                <a:ln w="12700">
                  <a:solidFill>
                    <a:srgbClr val="86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«ЕВГЕНИЙ ОНЕГИН»</a:t>
            </a:r>
            <a:endParaRPr lang="ru-RU" sz="2800" b="1" i="1" dirty="0">
              <a:ln w="12700">
                <a:solidFill>
                  <a:srgbClr val="86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6" name="Скругленный прямоугольник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000628" y="1071546"/>
            <a:ext cx="3456384" cy="4794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76200" algn="ctr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ru-RU" sz="2800" b="1" i="1" dirty="0" smtClean="0">
                <a:ln w="12700">
                  <a:solidFill>
                    <a:srgbClr val="86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ПУШКИН</a:t>
            </a:r>
            <a:endParaRPr lang="ru-RU" sz="2800" b="1" dirty="0">
              <a:ln w="12700">
                <a:solidFill>
                  <a:srgbClr val="86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7" name="Скругленный прямоугольник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003478" y="1719246"/>
            <a:ext cx="3456384" cy="4794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76200" algn="ctr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ru-RU" sz="2800" b="1" i="1" dirty="0" smtClean="0">
                <a:ln w="12700">
                  <a:solidFill>
                    <a:srgbClr val="86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ТОЛСТОЙ</a:t>
            </a:r>
            <a:endParaRPr lang="ru-RU" sz="2800" b="1" dirty="0">
              <a:ln w="12700">
                <a:solidFill>
                  <a:srgbClr val="86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8" name="Скругленный прямоугольник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000628" y="2357430"/>
            <a:ext cx="3456384" cy="4794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76200" algn="ctr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ru-RU" sz="2800" b="1" i="1" dirty="0" smtClean="0">
                <a:ln w="12700">
                  <a:solidFill>
                    <a:srgbClr val="86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ОСТРОВСКИЙ</a:t>
            </a:r>
            <a:endParaRPr lang="ru-RU" sz="2800" b="1" dirty="0">
              <a:ln w="12700">
                <a:solidFill>
                  <a:srgbClr val="86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9" name="Скругленный прямоугольник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003478" y="3016234"/>
            <a:ext cx="3456384" cy="4794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76200" algn="ctr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ru-RU" sz="2800" b="1" i="1" dirty="0" smtClean="0">
                <a:ln w="12700">
                  <a:solidFill>
                    <a:srgbClr val="86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ГОГОЛЬ</a:t>
            </a:r>
            <a:endParaRPr lang="ru-RU" sz="2800" b="1" dirty="0">
              <a:ln w="12700">
                <a:solidFill>
                  <a:srgbClr val="86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0" name="Скругленный прямоугольник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003478" y="3663934"/>
            <a:ext cx="3456384" cy="4794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76200" algn="ctr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ru-RU" sz="2800" b="1" i="1" dirty="0" smtClean="0">
                <a:ln w="12700">
                  <a:solidFill>
                    <a:srgbClr val="86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ЛЕРМОТНОВ</a:t>
            </a:r>
            <a:endParaRPr lang="ru-RU" sz="2800" b="1" dirty="0">
              <a:ln w="12700">
                <a:solidFill>
                  <a:srgbClr val="86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1" name="Скругленный прямоугольник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003478" y="4311634"/>
            <a:ext cx="3456384" cy="4794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76200" algn="ctr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ru-RU" sz="2800" b="1" i="1" dirty="0" smtClean="0">
                <a:ln w="12700">
                  <a:solidFill>
                    <a:srgbClr val="86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ФОНВИЗИН</a:t>
            </a:r>
            <a:endParaRPr lang="ru-RU" sz="2800" b="1" dirty="0">
              <a:ln w="12700">
                <a:solidFill>
                  <a:srgbClr val="860000"/>
                </a:solidFill>
                <a:prstDash val="solid"/>
              </a:ln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22" name="Скругленный прямоугольник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003478" y="4959334"/>
            <a:ext cx="3456384" cy="4794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76200" algn="ctr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ru-RU" sz="2800" b="1" i="1" dirty="0" smtClean="0">
                <a:ln w="12700">
                  <a:solidFill>
                    <a:srgbClr val="86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КРЫЛОВ</a:t>
            </a:r>
            <a:endParaRPr lang="ru-RU" sz="2800" b="1" dirty="0">
              <a:ln w="12700">
                <a:solidFill>
                  <a:srgbClr val="86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3" name="Скругленный прямоугольник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003478" y="5607034"/>
            <a:ext cx="3456384" cy="4794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76200" algn="ctr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ru-RU" sz="2800" b="1" i="1" dirty="0" smtClean="0">
                <a:ln w="12700">
                  <a:solidFill>
                    <a:srgbClr val="86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ЖУКОВСКИЙ</a:t>
            </a:r>
            <a:endParaRPr lang="ru-RU" sz="2800" b="1" dirty="0">
              <a:ln w="12700">
                <a:solidFill>
                  <a:srgbClr val="86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4" name="Скругленный прямоугольник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000628" y="6215082"/>
            <a:ext cx="3456384" cy="4794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76200" algn="ctr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ru-RU" sz="2800" b="1" i="1" dirty="0" smtClean="0">
                <a:ln w="12700">
                  <a:solidFill>
                    <a:srgbClr val="86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ШЕКСПИР</a:t>
            </a:r>
            <a:endParaRPr lang="ru-RU" sz="2800" b="1" dirty="0">
              <a:ln w="12700">
                <a:solidFill>
                  <a:srgbClr val="86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00042"/>
            <a:ext cx="8686800" cy="5580083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Спасибо за внимание!!!</a:t>
            </a:r>
            <a:endParaRPr lang="ru-RU" sz="5400" dirty="0"/>
          </a:p>
        </p:txBody>
      </p:sp>
      <p:pic>
        <p:nvPicPr>
          <p:cNvPr id="2050" name="Picture 2" descr="C:\Users\User\Desktop\egAV47zIKV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785926"/>
            <a:ext cx="5380050" cy="4743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Блиц турнир </a:t>
            </a:r>
            <a:br>
              <a:rPr lang="ru-RU" dirty="0" smtClean="0"/>
            </a:br>
            <a:r>
              <a:rPr lang="ru-RU" dirty="0" smtClean="0"/>
              <a:t>«Профессии великих писателей»</a:t>
            </a:r>
            <a:endParaRPr lang="ru-RU" dirty="0"/>
          </a:p>
        </p:txBody>
      </p:sp>
      <p:pic>
        <p:nvPicPr>
          <p:cNvPr id="4" name="Содержимое 3" descr="экзюпер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00174"/>
            <a:ext cx="1928794" cy="2500330"/>
          </a:xfrm>
        </p:spPr>
      </p:pic>
      <p:pic>
        <p:nvPicPr>
          <p:cNvPr id="25605" name="Picture 5" descr="C:\Users\User\Desktop\карамзи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500174"/>
            <a:ext cx="2071702" cy="2500330"/>
          </a:xfrm>
          <a:prstGeom prst="rect">
            <a:avLst/>
          </a:prstGeom>
          <a:noFill/>
        </p:spPr>
      </p:pic>
      <p:pic>
        <p:nvPicPr>
          <p:cNvPr id="25606" name="Picture 6" descr="C:\Users\User\Desktop\грибоедов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3" y="1500174"/>
            <a:ext cx="1857387" cy="2500330"/>
          </a:xfrm>
          <a:prstGeom prst="rect">
            <a:avLst/>
          </a:prstGeom>
          <a:noFill/>
        </p:spPr>
      </p:pic>
      <p:pic>
        <p:nvPicPr>
          <p:cNvPr id="25607" name="Picture 7" descr="C:\Users\User\Desktop\некрасов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1500174"/>
            <a:ext cx="1785950" cy="2498212"/>
          </a:xfrm>
          <a:prstGeom prst="rect">
            <a:avLst/>
          </a:prstGeom>
          <a:noFill/>
        </p:spPr>
      </p:pic>
      <p:pic>
        <p:nvPicPr>
          <p:cNvPr id="25608" name="Picture 8" descr="C:\Users\User\Desktop\булгаков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21" y="1500174"/>
            <a:ext cx="1714480" cy="2500330"/>
          </a:xfrm>
          <a:prstGeom prst="rect">
            <a:avLst/>
          </a:prstGeom>
          <a:noFill/>
        </p:spPr>
      </p:pic>
      <p:pic>
        <p:nvPicPr>
          <p:cNvPr id="25609" name="Picture 9" descr="C:\Users\User\Desktop\крылов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000504"/>
            <a:ext cx="1950505" cy="2857496"/>
          </a:xfrm>
          <a:prstGeom prst="rect">
            <a:avLst/>
          </a:prstGeom>
          <a:noFill/>
        </p:spPr>
      </p:pic>
      <p:pic>
        <p:nvPicPr>
          <p:cNvPr id="25610" name="Picture 10" descr="C:\Users\User\Desktop\горький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28795" y="4000504"/>
            <a:ext cx="1857388" cy="2857496"/>
          </a:xfrm>
          <a:prstGeom prst="rect">
            <a:avLst/>
          </a:prstGeom>
          <a:noFill/>
        </p:spPr>
      </p:pic>
      <p:pic>
        <p:nvPicPr>
          <p:cNvPr id="25611" name="Picture 11" descr="C:\Users\User\Desktop\лермонтов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86182" y="4000504"/>
            <a:ext cx="1857388" cy="2857496"/>
          </a:xfrm>
          <a:prstGeom prst="rect">
            <a:avLst/>
          </a:prstGeom>
          <a:noFill/>
        </p:spPr>
      </p:pic>
      <p:pic>
        <p:nvPicPr>
          <p:cNvPr id="25612" name="Picture 12" descr="C:\Users\User\Desktop\ломоносов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43570" y="4000504"/>
            <a:ext cx="1834735" cy="2857496"/>
          </a:xfrm>
          <a:prstGeom prst="rect">
            <a:avLst/>
          </a:prstGeom>
          <a:noFill/>
        </p:spPr>
      </p:pic>
      <p:pic>
        <p:nvPicPr>
          <p:cNvPr id="25613" name="Picture 13" descr="C:\Users\User\Desktop\гоголь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29520" y="4000504"/>
            <a:ext cx="1714480" cy="285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9252"/>
            <a:ext cx="8686800" cy="6624458"/>
          </a:xfrm>
        </p:spPr>
        <p:txBody>
          <a:bodyPr/>
          <a:lstStyle/>
          <a:p>
            <a:r>
              <a:rPr lang="ru-RU" sz="3600" dirty="0" smtClean="0"/>
              <a:t>1)Кто из писателей был талантливым дипломатом?</a:t>
            </a:r>
          </a:p>
          <a:p>
            <a:r>
              <a:rPr lang="ru-RU" sz="3600" dirty="0" smtClean="0"/>
              <a:t>(1795-1829)</a:t>
            </a:r>
          </a:p>
          <a:p>
            <a:r>
              <a:rPr lang="ru-RU" sz="3600" dirty="0" smtClean="0"/>
              <a:t>2)Кто из писателей был реформатором русского языка и литературы, внесшего вклад почти во все науки?(1711-1765)</a:t>
            </a:r>
          </a:p>
          <a:p>
            <a:r>
              <a:rPr lang="ru-RU" sz="3600" dirty="0" smtClean="0"/>
              <a:t>3)Кто из писателей более 30 лет проработал библиотекарем?(1769-1844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28604"/>
            <a:ext cx="8686800" cy="6286544"/>
          </a:xfrm>
        </p:spPr>
        <p:txBody>
          <a:bodyPr/>
          <a:lstStyle/>
          <a:p>
            <a:r>
              <a:rPr lang="ru-RU" dirty="0" smtClean="0"/>
              <a:t>4)Кто из писателей был </a:t>
            </a:r>
            <a:r>
              <a:rPr lang="ru-RU" dirty="0" err="1" smtClean="0"/>
              <a:t>историком,а</a:t>
            </a:r>
            <a:r>
              <a:rPr lang="ru-RU" dirty="0" smtClean="0"/>
              <a:t> также реформатором русского языка и ввёл в русский алфавит новую букву?(1766-1826)</a:t>
            </a:r>
          </a:p>
          <a:p>
            <a:r>
              <a:rPr lang="ru-RU" dirty="0" smtClean="0"/>
              <a:t>5)Кто из писателей был врачом, ставший известным благодаря препарату «Морфий»?(1891-1940)</a:t>
            </a:r>
          </a:p>
          <a:p>
            <a:r>
              <a:rPr lang="ru-RU" dirty="0" smtClean="0"/>
              <a:t>6)Кто из писателей совмещал литературное творчество с военной службой?(1814-1841)</a:t>
            </a:r>
          </a:p>
          <a:p>
            <a:r>
              <a:rPr lang="ru-RU" dirty="0" smtClean="0"/>
              <a:t>7)Кто из писателей, вопреки воле своего отца, отказался стать военным?(1821-1877)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6143668"/>
          </a:xfrm>
        </p:spPr>
        <p:txBody>
          <a:bodyPr/>
          <a:lstStyle/>
          <a:p>
            <a:r>
              <a:rPr lang="ru-RU" dirty="0" smtClean="0"/>
              <a:t>8)Кто из писателей имел талант комического актера, но не был принят в театр?(1809-1852)</a:t>
            </a:r>
          </a:p>
          <a:p>
            <a:r>
              <a:rPr lang="ru-RU" dirty="0" smtClean="0"/>
              <a:t>9)Кто из зарубежных писателей был летчиком?(1900-1944)</a:t>
            </a:r>
          </a:p>
          <a:p>
            <a:r>
              <a:rPr lang="ru-RU" dirty="0" smtClean="0"/>
              <a:t>10)Кто из писателей из-за бедности был вынужден стать «мальчиком» в магазине(прислугой)?(1868-1936)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14290"/>
            <a:ext cx="8686800" cy="5865835"/>
          </a:xfrm>
        </p:spPr>
        <p:txBody>
          <a:bodyPr/>
          <a:lstStyle/>
          <a:p>
            <a:r>
              <a:rPr lang="ru-RU" dirty="0" smtClean="0"/>
              <a:t>1)Грибоедов Александр Сергеевич</a:t>
            </a:r>
          </a:p>
          <a:p>
            <a:r>
              <a:rPr lang="ru-RU" dirty="0" smtClean="0"/>
              <a:t>2)Ломоносов Михаил Васильевич</a:t>
            </a:r>
          </a:p>
          <a:p>
            <a:r>
              <a:rPr lang="ru-RU" dirty="0" smtClean="0"/>
              <a:t>3)Крылов Иван Андреевич</a:t>
            </a:r>
          </a:p>
          <a:p>
            <a:r>
              <a:rPr lang="ru-RU" dirty="0" smtClean="0"/>
              <a:t>4)Карамзин Николай Михайлович(Буква Ё)</a:t>
            </a:r>
          </a:p>
          <a:p>
            <a:r>
              <a:rPr lang="ru-RU" dirty="0" smtClean="0"/>
              <a:t>5)Булгаков Михаил Афанасьевич</a:t>
            </a:r>
          </a:p>
          <a:p>
            <a:r>
              <a:rPr lang="ru-RU" dirty="0" smtClean="0"/>
              <a:t>6)Лермонтов Михаил Юрьевич</a:t>
            </a:r>
          </a:p>
          <a:p>
            <a:r>
              <a:rPr lang="ru-RU" dirty="0" smtClean="0"/>
              <a:t>7)Некрасов Николай Алексеевич</a:t>
            </a:r>
          </a:p>
          <a:p>
            <a:r>
              <a:rPr lang="ru-RU" dirty="0" smtClean="0"/>
              <a:t>8)Гоголь Николай Васильевич</a:t>
            </a:r>
          </a:p>
          <a:p>
            <a:r>
              <a:rPr lang="ru-RU" dirty="0" smtClean="0"/>
              <a:t>9)</a:t>
            </a:r>
            <a:r>
              <a:rPr lang="ru-RU" dirty="0" err="1" smtClean="0"/>
              <a:t>Антуан-де-Сент</a:t>
            </a:r>
            <a:r>
              <a:rPr lang="ru-RU" dirty="0" smtClean="0"/>
              <a:t> </a:t>
            </a:r>
            <a:r>
              <a:rPr lang="ru-RU" dirty="0" err="1" smtClean="0"/>
              <a:t>Экзюпери</a:t>
            </a:r>
            <a:endParaRPr lang="ru-RU" dirty="0" smtClean="0"/>
          </a:p>
          <a:p>
            <a:r>
              <a:rPr lang="ru-RU" dirty="0" smtClean="0"/>
              <a:t>10) Максим Горький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Кроссворд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5643578"/>
          </a:xfrm>
        </p:spPr>
        <p:txBody>
          <a:bodyPr>
            <a:normAutofit fontScale="47500" lnSpcReduction="20000"/>
          </a:bodyPr>
          <a:lstStyle/>
          <a:p>
            <a:r>
              <a:rPr lang="ru-RU" sz="3800" dirty="0" smtClean="0"/>
              <a:t>1.Стихотворное произведение со сказочным, фантастическим или историческим сюжетом. Часто рассказывает о каком-то таинственном или загадочном происшествии.</a:t>
            </a:r>
          </a:p>
          <a:p>
            <a:r>
              <a:rPr lang="ru-RU" sz="3800" dirty="0" smtClean="0"/>
              <a:t>2. Художественное направление в литературе и искусстве, провозгласившее образцом античную культуру, для него характерны высокая гражданская тематика и строгое соблюдение определённых творческих норм и правил.</a:t>
            </a:r>
          </a:p>
          <a:p>
            <a:r>
              <a:rPr lang="ru-RU" sz="3800" dirty="0" smtClean="0"/>
              <a:t>3. Небольшой рассказ, содержащий поучение в иносказательной, аллегорической форме, часто близок к басне.</a:t>
            </a:r>
          </a:p>
          <a:p>
            <a:r>
              <a:rPr lang="ru-RU" sz="3800" dirty="0" smtClean="0"/>
              <a:t>4. Утончённая жанровая форма лирики – стихотворение, состоящее из 14 строк.</a:t>
            </a:r>
          </a:p>
          <a:p>
            <a:r>
              <a:rPr lang="ru-RU" sz="3800" dirty="0" smtClean="0"/>
              <a:t>5. Двусложный размер стиха с ударением на 1 слог.</a:t>
            </a:r>
          </a:p>
          <a:p>
            <a:r>
              <a:rPr lang="ru-RU" sz="3800" dirty="0" smtClean="0"/>
              <a:t>6. Слово в переносном значении.</a:t>
            </a:r>
          </a:p>
          <a:p>
            <a:r>
              <a:rPr lang="ru-RU" sz="3800" dirty="0" smtClean="0"/>
              <a:t>7. Перенесение признаков живого существа на неодушевлённый предмет.</a:t>
            </a:r>
          </a:p>
          <a:p>
            <a:r>
              <a:rPr lang="ru-RU" sz="3800" dirty="0" smtClean="0"/>
              <a:t>8. Жанровая форма японской поэзии, состоящая из 3 строк.</a:t>
            </a:r>
          </a:p>
          <a:p>
            <a:r>
              <a:rPr lang="ru-RU" sz="3800" dirty="0" smtClean="0"/>
              <a:t>9. Сложная жанровая форма восточной поэзии – философско-лирическое четверостишие, в котором рифмуются 3 или все 4 строки.</a:t>
            </a:r>
          </a:p>
          <a:p>
            <a:r>
              <a:rPr lang="ru-RU" sz="3800" dirty="0" smtClean="0"/>
              <a:t>10. Драматическое произведение, изображающее исключительно острые жизненные конфликты и чаще всего завершающееся гибелью героя.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2852"/>
            <a:ext cx="8686800" cy="65008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3437369" y="1052736"/>
            <a:ext cx="503238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Л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4427984" y="1052736"/>
            <a:ext cx="504825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А</a:t>
            </a: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4928050" y="1052736"/>
            <a:ext cx="503237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Д</a:t>
            </a:r>
          </a:p>
        </p:txBody>
      </p:sp>
      <p:sp>
        <p:nvSpPr>
          <p:cNvPr id="7" name="AutoShape 38"/>
          <p:cNvSpPr>
            <a:spLocks noChangeArrowheads="1"/>
          </p:cNvSpPr>
          <p:nvPr/>
        </p:nvSpPr>
        <p:spPr bwMode="auto">
          <a:xfrm>
            <a:off x="5428116" y="1052736"/>
            <a:ext cx="503238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А</a:t>
            </a:r>
          </a:p>
        </p:txBody>
      </p:sp>
      <p:sp>
        <p:nvSpPr>
          <p:cNvPr id="8" name="AutoShape 38"/>
          <p:cNvSpPr>
            <a:spLocks noChangeArrowheads="1"/>
          </p:cNvSpPr>
          <p:nvPr/>
        </p:nvSpPr>
        <p:spPr bwMode="auto">
          <a:xfrm>
            <a:off x="2432478" y="1052736"/>
            <a:ext cx="503238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Б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2932544" y="1052736"/>
            <a:ext cx="503238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А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3932676" y="1052736"/>
            <a:ext cx="503238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Л</a:t>
            </a:r>
          </a:p>
        </p:txBody>
      </p:sp>
      <p:sp>
        <p:nvSpPr>
          <p:cNvPr id="11" name="AutoShape 47"/>
          <p:cNvSpPr>
            <a:spLocks noChangeArrowheads="1"/>
          </p:cNvSpPr>
          <p:nvPr/>
        </p:nvSpPr>
        <p:spPr bwMode="auto">
          <a:xfrm>
            <a:off x="1852613" y="1052513"/>
            <a:ext cx="400050" cy="414337"/>
          </a:xfrm>
          <a:prstGeom prst="rightArrow">
            <a:avLst>
              <a:gd name="adj1" fmla="val 50000"/>
              <a:gd name="adj2" fmla="val 29301"/>
            </a:avLst>
          </a:prstGeom>
          <a:gradFill rotWithShape="1">
            <a:gsLst>
              <a:gs pos="0">
                <a:srgbClr val="5E1800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>
                <a:solidFill>
                  <a:srgbClr val="FFE0C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3419872" y="1552802"/>
            <a:ext cx="503237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С</a:t>
            </a:r>
          </a:p>
        </p:txBody>
      </p:sp>
      <p:sp>
        <p:nvSpPr>
          <p:cNvPr id="13" name="AutoShape 18"/>
          <p:cNvSpPr>
            <a:spLocks noChangeArrowheads="1"/>
          </p:cNvSpPr>
          <p:nvPr/>
        </p:nvSpPr>
        <p:spPr bwMode="auto">
          <a:xfrm>
            <a:off x="4931172" y="1552803"/>
            <a:ext cx="503237" cy="492136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И</a:t>
            </a:r>
          </a:p>
        </p:txBody>
      </p:sp>
      <p:sp>
        <p:nvSpPr>
          <p:cNvPr id="14" name="AutoShape 19"/>
          <p:cNvSpPr>
            <a:spLocks noChangeArrowheads="1"/>
          </p:cNvSpPr>
          <p:nvPr/>
        </p:nvSpPr>
        <p:spPr bwMode="auto">
          <a:xfrm>
            <a:off x="4427934" y="1552802"/>
            <a:ext cx="503238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Ц</a:t>
            </a:r>
          </a:p>
        </p:txBody>
      </p:sp>
      <p:sp>
        <p:nvSpPr>
          <p:cNvPr id="15" name="AutoShape 28"/>
          <p:cNvSpPr>
            <a:spLocks noChangeArrowheads="1"/>
          </p:cNvSpPr>
          <p:nvPr/>
        </p:nvSpPr>
        <p:spPr bwMode="auto">
          <a:xfrm>
            <a:off x="2915047" y="1552802"/>
            <a:ext cx="503237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С</a:t>
            </a:r>
          </a:p>
        </p:txBody>
      </p:sp>
      <p:sp>
        <p:nvSpPr>
          <p:cNvPr id="16" name="AutoShape 30"/>
          <p:cNvSpPr>
            <a:spLocks noChangeArrowheads="1"/>
          </p:cNvSpPr>
          <p:nvPr/>
        </p:nvSpPr>
        <p:spPr bwMode="auto">
          <a:xfrm>
            <a:off x="5418549" y="1544872"/>
            <a:ext cx="503238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З</a:t>
            </a: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5918615" y="1544872"/>
            <a:ext cx="503237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М</a:t>
            </a:r>
          </a:p>
        </p:txBody>
      </p:sp>
      <p:sp>
        <p:nvSpPr>
          <p:cNvPr id="18" name="AutoShape 47"/>
          <p:cNvSpPr>
            <a:spLocks noChangeArrowheads="1"/>
          </p:cNvSpPr>
          <p:nvPr/>
        </p:nvSpPr>
        <p:spPr bwMode="auto">
          <a:xfrm>
            <a:off x="844550" y="1557338"/>
            <a:ext cx="400050" cy="412750"/>
          </a:xfrm>
          <a:prstGeom prst="rightArrow">
            <a:avLst>
              <a:gd name="adj1" fmla="val 50000"/>
              <a:gd name="adj2" fmla="val 29301"/>
            </a:avLst>
          </a:prstGeom>
          <a:gradFill rotWithShape="1">
            <a:gsLst>
              <a:gs pos="0">
                <a:srgbClr val="5E1800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>
                <a:solidFill>
                  <a:srgbClr val="FFE0C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3923109" y="1552802"/>
            <a:ext cx="504825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И</a:t>
            </a:r>
          </a:p>
        </p:txBody>
      </p:sp>
      <p:sp>
        <p:nvSpPr>
          <p:cNvPr id="20" name="AutoShape 15"/>
          <p:cNvSpPr>
            <a:spLocks noChangeArrowheads="1"/>
          </p:cNvSpPr>
          <p:nvPr/>
        </p:nvSpPr>
        <p:spPr bwMode="auto">
          <a:xfrm>
            <a:off x="3419872" y="2052868"/>
            <a:ext cx="503237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И</a:t>
            </a:r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4931172" y="2052869"/>
            <a:ext cx="503237" cy="492136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А</a:t>
            </a:r>
          </a:p>
        </p:txBody>
      </p:sp>
      <p:sp>
        <p:nvSpPr>
          <p:cNvPr id="22" name="AutoShape 19"/>
          <p:cNvSpPr>
            <a:spLocks noChangeArrowheads="1"/>
          </p:cNvSpPr>
          <p:nvPr/>
        </p:nvSpPr>
        <p:spPr bwMode="auto">
          <a:xfrm>
            <a:off x="4427934" y="2052868"/>
            <a:ext cx="503238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Ч</a:t>
            </a:r>
          </a:p>
        </p:txBody>
      </p:sp>
      <p:sp>
        <p:nvSpPr>
          <p:cNvPr id="23" name="AutoShape 28"/>
          <p:cNvSpPr>
            <a:spLocks noChangeArrowheads="1"/>
          </p:cNvSpPr>
          <p:nvPr/>
        </p:nvSpPr>
        <p:spPr bwMode="auto">
          <a:xfrm>
            <a:off x="2915047" y="2052868"/>
            <a:ext cx="503237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Р</a:t>
            </a:r>
          </a:p>
        </p:txBody>
      </p:sp>
      <p:sp>
        <p:nvSpPr>
          <p:cNvPr id="24" name="AutoShape 47"/>
          <p:cNvSpPr>
            <a:spLocks noChangeArrowheads="1"/>
          </p:cNvSpPr>
          <p:nvPr/>
        </p:nvSpPr>
        <p:spPr bwMode="auto">
          <a:xfrm>
            <a:off x="1852613" y="2060575"/>
            <a:ext cx="400050" cy="414338"/>
          </a:xfrm>
          <a:prstGeom prst="rightArrow">
            <a:avLst>
              <a:gd name="adj1" fmla="val 50000"/>
              <a:gd name="adj2" fmla="val 29301"/>
            </a:avLst>
          </a:prstGeom>
          <a:gradFill rotWithShape="1">
            <a:gsLst>
              <a:gs pos="0">
                <a:srgbClr val="5E1800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>
                <a:solidFill>
                  <a:srgbClr val="FFE0C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25" name="AutoShape 5"/>
          <p:cNvSpPr>
            <a:spLocks noChangeArrowheads="1"/>
          </p:cNvSpPr>
          <p:nvPr/>
        </p:nvSpPr>
        <p:spPr bwMode="auto">
          <a:xfrm>
            <a:off x="3923109" y="2052868"/>
            <a:ext cx="504825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Т</a:t>
            </a:r>
          </a:p>
        </p:txBody>
      </p:sp>
      <p:sp>
        <p:nvSpPr>
          <p:cNvPr id="26" name="AutoShape 15"/>
          <p:cNvSpPr>
            <a:spLocks noChangeArrowheads="1"/>
          </p:cNvSpPr>
          <p:nvPr/>
        </p:nvSpPr>
        <p:spPr bwMode="auto">
          <a:xfrm>
            <a:off x="3419872" y="2552934"/>
            <a:ext cx="503237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Н</a:t>
            </a:r>
          </a:p>
        </p:txBody>
      </p:sp>
      <p:sp>
        <p:nvSpPr>
          <p:cNvPr id="27" name="AutoShape 19"/>
          <p:cNvSpPr>
            <a:spLocks noChangeArrowheads="1"/>
          </p:cNvSpPr>
          <p:nvPr/>
        </p:nvSpPr>
        <p:spPr bwMode="auto">
          <a:xfrm>
            <a:off x="4427934" y="2552934"/>
            <a:ext cx="503238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Т</a:t>
            </a:r>
          </a:p>
        </p:txBody>
      </p:sp>
      <p:sp>
        <p:nvSpPr>
          <p:cNvPr id="28" name="AutoShape 47"/>
          <p:cNvSpPr>
            <a:spLocks noChangeArrowheads="1"/>
          </p:cNvSpPr>
          <p:nvPr/>
        </p:nvSpPr>
        <p:spPr bwMode="auto">
          <a:xfrm>
            <a:off x="1852613" y="2565400"/>
            <a:ext cx="400050" cy="412750"/>
          </a:xfrm>
          <a:prstGeom prst="rightArrow">
            <a:avLst>
              <a:gd name="adj1" fmla="val 50000"/>
              <a:gd name="adj2" fmla="val 29301"/>
            </a:avLst>
          </a:prstGeom>
          <a:gradFill rotWithShape="1">
            <a:gsLst>
              <a:gs pos="0">
                <a:srgbClr val="5E1800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>
                <a:solidFill>
                  <a:srgbClr val="FFE0C1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29" name="AutoShape 5"/>
          <p:cNvSpPr>
            <a:spLocks noChangeArrowheads="1"/>
          </p:cNvSpPr>
          <p:nvPr/>
        </p:nvSpPr>
        <p:spPr bwMode="auto">
          <a:xfrm>
            <a:off x="3923109" y="2552934"/>
            <a:ext cx="504825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Е</a:t>
            </a:r>
          </a:p>
        </p:txBody>
      </p:sp>
      <p:sp>
        <p:nvSpPr>
          <p:cNvPr id="30" name="AutoShape 15"/>
          <p:cNvSpPr>
            <a:spLocks noChangeArrowheads="1"/>
          </p:cNvSpPr>
          <p:nvPr/>
        </p:nvSpPr>
        <p:spPr bwMode="auto">
          <a:xfrm>
            <a:off x="3408770" y="3052999"/>
            <a:ext cx="503237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О</a:t>
            </a:r>
          </a:p>
        </p:txBody>
      </p:sp>
      <p:sp>
        <p:nvSpPr>
          <p:cNvPr id="31" name="AutoShape 18"/>
          <p:cNvSpPr>
            <a:spLocks noChangeArrowheads="1"/>
          </p:cNvSpPr>
          <p:nvPr/>
        </p:nvSpPr>
        <p:spPr bwMode="auto">
          <a:xfrm>
            <a:off x="4920070" y="3053000"/>
            <a:ext cx="503237" cy="492136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Й</a:t>
            </a:r>
          </a:p>
        </p:txBody>
      </p:sp>
      <p:sp>
        <p:nvSpPr>
          <p:cNvPr id="32" name="AutoShape 19"/>
          <p:cNvSpPr>
            <a:spLocks noChangeArrowheads="1"/>
          </p:cNvSpPr>
          <p:nvPr/>
        </p:nvSpPr>
        <p:spPr bwMode="auto">
          <a:xfrm>
            <a:off x="4416832" y="3052999"/>
            <a:ext cx="503238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Е</a:t>
            </a:r>
          </a:p>
        </p:txBody>
      </p:sp>
      <p:sp>
        <p:nvSpPr>
          <p:cNvPr id="33" name="AutoShape 28"/>
          <p:cNvSpPr>
            <a:spLocks noChangeArrowheads="1"/>
          </p:cNvSpPr>
          <p:nvPr/>
        </p:nvSpPr>
        <p:spPr bwMode="auto">
          <a:xfrm>
            <a:off x="2903945" y="3052999"/>
            <a:ext cx="503237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Х</a:t>
            </a:r>
          </a:p>
        </p:txBody>
      </p:sp>
      <p:sp>
        <p:nvSpPr>
          <p:cNvPr id="34" name="AutoShape 47"/>
          <p:cNvSpPr>
            <a:spLocks noChangeArrowheads="1"/>
          </p:cNvSpPr>
          <p:nvPr/>
        </p:nvSpPr>
        <p:spPr bwMode="auto">
          <a:xfrm>
            <a:off x="2335213" y="3068638"/>
            <a:ext cx="400050" cy="431800"/>
          </a:xfrm>
          <a:prstGeom prst="rightArrow">
            <a:avLst>
              <a:gd name="adj1" fmla="val 50000"/>
              <a:gd name="adj2" fmla="val 25699"/>
            </a:avLst>
          </a:prstGeom>
          <a:gradFill rotWithShape="1">
            <a:gsLst>
              <a:gs pos="0">
                <a:srgbClr val="5E1800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>
                <a:solidFill>
                  <a:srgbClr val="FFE0C1"/>
                </a:solidFill>
                <a:latin typeface="Arial Black" pitchFamily="34" charset="0"/>
              </a:rPr>
              <a:t>5</a:t>
            </a:r>
          </a:p>
        </p:txBody>
      </p:sp>
      <p:sp>
        <p:nvSpPr>
          <p:cNvPr id="35" name="AutoShape 5"/>
          <p:cNvSpPr>
            <a:spLocks noChangeArrowheads="1"/>
          </p:cNvSpPr>
          <p:nvPr/>
        </p:nvSpPr>
        <p:spPr bwMode="auto">
          <a:xfrm>
            <a:off x="3912007" y="3052999"/>
            <a:ext cx="504825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Р</a:t>
            </a: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3424631" y="3553066"/>
            <a:ext cx="503238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Т</a:t>
            </a:r>
          </a:p>
        </p:txBody>
      </p:sp>
      <p:sp>
        <p:nvSpPr>
          <p:cNvPr id="37" name="AutoShape 6"/>
          <p:cNvSpPr>
            <a:spLocks noChangeArrowheads="1"/>
          </p:cNvSpPr>
          <p:nvPr/>
        </p:nvSpPr>
        <p:spPr bwMode="auto">
          <a:xfrm>
            <a:off x="4415246" y="3553066"/>
            <a:ext cx="504825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Ф</a:t>
            </a:r>
          </a:p>
        </p:txBody>
      </p:sp>
      <p:sp>
        <p:nvSpPr>
          <p:cNvPr id="38" name="AutoShape 11"/>
          <p:cNvSpPr>
            <a:spLocks noChangeArrowheads="1"/>
          </p:cNvSpPr>
          <p:nvPr/>
        </p:nvSpPr>
        <p:spPr bwMode="auto">
          <a:xfrm>
            <a:off x="4915312" y="3553066"/>
            <a:ext cx="503237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О</a:t>
            </a:r>
          </a:p>
        </p:txBody>
      </p:sp>
      <p:sp>
        <p:nvSpPr>
          <p:cNvPr id="39" name="AutoShape 38"/>
          <p:cNvSpPr>
            <a:spLocks noChangeArrowheads="1"/>
          </p:cNvSpPr>
          <p:nvPr/>
        </p:nvSpPr>
        <p:spPr bwMode="auto">
          <a:xfrm>
            <a:off x="5415378" y="3553066"/>
            <a:ext cx="503238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Р</a:t>
            </a:r>
          </a:p>
        </p:txBody>
      </p:sp>
      <p:sp>
        <p:nvSpPr>
          <p:cNvPr id="40" name="AutoShape 9"/>
          <p:cNvSpPr>
            <a:spLocks noChangeArrowheads="1"/>
          </p:cNvSpPr>
          <p:nvPr/>
        </p:nvSpPr>
        <p:spPr bwMode="auto">
          <a:xfrm>
            <a:off x="3919938" y="3553066"/>
            <a:ext cx="503238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А</a:t>
            </a:r>
          </a:p>
        </p:txBody>
      </p:sp>
      <p:sp>
        <p:nvSpPr>
          <p:cNvPr id="41" name="AutoShape 11"/>
          <p:cNvSpPr>
            <a:spLocks noChangeArrowheads="1"/>
          </p:cNvSpPr>
          <p:nvPr/>
        </p:nvSpPr>
        <p:spPr bwMode="auto">
          <a:xfrm>
            <a:off x="5920202" y="3553066"/>
            <a:ext cx="503237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А</a:t>
            </a:r>
          </a:p>
        </p:txBody>
      </p:sp>
      <p:sp>
        <p:nvSpPr>
          <p:cNvPr id="42" name="AutoShape 47"/>
          <p:cNvSpPr>
            <a:spLocks noChangeArrowheads="1"/>
          </p:cNvSpPr>
          <p:nvPr/>
        </p:nvSpPr>
        <p:spPr bwMode="auto">
          <a:xfrm>
            <a:off x="1852613" y="3501008"/>
            <a:ext cx="400050" cy="432049"/>
          </a:xfrm>
          <a:prstGeom prst="rightArrow">
            <a:avLst>
              <a:gd name="adj1" fmla="val 50000"/>
              <a:gd name="adj2" fmla="val 29301"/>
            </a:avLst>
          </a:prstGeom>
          <a:gradFill rotWithShape="1">
            <a:gsLst>
              <a:gs pos="0">
                <a:srgbClr val="5E1800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 dirty="0">
                <a:solidFill>
                  <a:srgbClr val="FFE0C1"/>
                </a:solidFill>
                <a:latin typeface="Arial Black" pitchFamily="34" charset="0"/>
              </a:rPr>
              <a:t>6</a:t>
            </a:r>
          </a:p>
        </p:txBody>
      </p:sp>
      <p:sp>
        <p:nvSpPr>
          <p:cNvPr id="43" name="AutoShape 7"/>
          <p:cNvSpPr>
            <a:spLocks noChangeArrowheads="1"/>
          </p:cNvSpPr>
          <p:nvPr/>
        </p:nvSpPr>
        <p:spPr bwMode="auto">
          <a:xfrm>
            <a:off x="3433379" y="4077072"/>
            <a:ext cx="503238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Е</a:t>
            </a:r>
          </a:p>
        </p:txBody>
      </p:sp>
      <p:sp>
        <p:nvSpPr>
          <p:cNvPr id="44" name="AutoShape 6"/>
          <p:cNvSpPr>
            <a:spLocks noChangeArrowheads="1"/>
          </p:cNvSpPr>
          <p:nvPr/>
        </p:nvSpPr>
        <p:spPr bwMode="auto">
          <a:xfrm>
            <a:off x="4423994" y="4077072"/>
            <a:ext cx="504825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В</a:t>
            </a:r>
          </a:p>
        </p:txBody>
      </p:sp>
      <p:sp>
        <p:nvSpPr>
          <p:cNvPr id="45" name="AutoShape 11"/>
          <p:cNvSpPr>
            <a:spLocks noChangeArrowheads="1"/>
          </p:cNvSpPr>
          <p:nvPr/>
        </p:nvSpPr>
        <p:spPr bwMode="auto">
          <a:xfrm>
            <a:off x="4924060" y="4077072"/>
            <a:ext cx="503237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О</a:t>
            </a:r>
          </a:p>
        </p:txBody>
      </p:sp>
      <p:sp>
        <p:nvSpPr>
          <p:cNvPr id="46" name="AutoShape 38"/>
          <p:cNvSpPr>
            <a:spLocks noChangeArrowheads="1"/>
          </p:cNvSpPr>
          <p:nvPr/>
        </p:nvSpPr>
        <p:spPr bwMode="auto">
          <a:xfrm>
            <a:off x="5424126" y="4077072"/>
            <a:ext cx="503238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Р</a:t>
            </a:r>
          </a:p>
        </p:txBody>
      </p:sp>
      <p:sp>
        <p:nvSpPr>
          <p:cNvPr id="47" name="AutoShape 11"/>
          <p:cNvSpPr>
            <a:spLocks noChangeArrowheads="1"/>
          </p:cNvSpPr>
          <p:nvPr/>
        </p:nvSpPr>
        <p:spPr bwMode="auto">
          <a:xfrm>
            <a:off x="1928422" y="4077072"/>
            <a:ext cx="503237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Л</a:t>
            </a:r>
          </a:p>
        </p:txBody>
      </p:sp>
      <p:sp>
        <p:nvSpPr>
          <p:cNvPr id="48" name="AutoShape 38"/>
          <p:cNvSpPr>
            <a:spLocks noChangeArrowheads="1"/>
          </p:cNvSpPr>
          <p:nvPr/>
        </p:nvSpPr>
        <p:spPr bwMode="auto">
          <a:xfrm>
            <a:off x="2428488" y="4077072"/>
            <a:ext cx="503238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И</a:t>
            </a:r>
          </a:p>
        </p:txBody>
      </p:sp>
      <p:sp>
        <p:nvSpPr>
          <p:cNvPr id="49" name="AutoShape 7"/>
          <p:cNvSpPr>
            <a:spLocks noChangeArrowheads="1"/>
          </p:cNvSpPr>
          <p:nvPr/>
        </p:nvSpPr>
        <p:spPr bwMode="auto">
          <a:xfrm>
            <a:off x="2928554" y="4077072"/>
            <a:ext cx="503238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Ц</a:t>
            </a:r>
          </a:p>
        </p:txBody>
      </p:sp>
      <p:sp>
        <p:nvSpPr>
          <p:cNvPr id="50" name="AutoShape 9"/>
          <p:cNvSpPr>
            <a:spLocks noChangeArrowheads="1"/>
          </p:cNvSpPr>
          <p:nvPr/>
        </p:nvSpPr>
        <p:spPr bwMode="auto">
          <a:xfrm>
            <a:off x="3928686" y="4077072"/>
            <a:ext cx="503238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Т</a:t>
            </a:r>
          </a:p>
        </p:txBody>
      </p:sp>
      <p:sp>
        <p:nvSpPr>
          <p:cNvPr id="51" name="AutoShape 11"/>
          <p:cNvSpPr>
            <a:spLocks noChangeArrowheads="1"/>
          </p:cNvSpPr>
          <p:nvPr/>
        </p:nvSpPr>
        <p:spPr bwMode="auto">
          <a:xfrm>
            <a:off x="5928950" y="4077072"/>
            <a:ext cx="503237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Е</a:t>
            </a:r>
          </a:p>
        </p:txBody>
      </p:sp>
      <p:sp>
        <p:nvSpPr>
          <p:cNvPr id="52" name="AutoShape 47"/>
          <p:cNvSpPr>
            <a:spLocks noChangeArrowheads="1"/>
          </p:cNvSpPr>
          <p:nvPr/>
        </p:nvSpPr>
        <p:spPr bwMode="auto">
          <a:xfrm>
            <a:off x="915988" y="4076700"/>
            <a:ext cx="400050" cy="414338"/>
          </a:xfrm>
          <a:prstGeom prst="rightArrow">
            <a:avLst>
              <a:gd name="adj1" fmla="val 50000"/>
              <a:gd name="adj2" fmla="val 29301"/>
            </a:avLst>
          </a:prstGeom>
          <a:gradFill rotWithShape="1">
            <a:gsLst>
              <a:gs pos="0">
                <a:srgbClr val="5E1800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>
                <a:solidFill>
                  <a:srgbClr val="FFE0C1"/>
                </a:solidFill>
                <a:latin typeface="Arial Black" pitchFamily="34" charset="0"/>
              </a:rPr>
              <a:t>7</a:t>
            </a:r>
          </a:p>
        </p:txBody>
      </p:sp>
      <p:sp>
        <p:nvSpPr>
          <p:cNvPr id="53" name="AutoShape 7"/>
          <p:cNvSpPr>
            <a:spLocks noChangeArrowheads="1"/>
          </p:cNvSpPr>
          <p:nvPr/>
        </p:nvSpPr>
        <p:spPr bwMode="auto">
          <a:xfrm>
            <a:off x="3425399" y="4605068"/>
            <a:ext cx="503238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К</a:t>
            </a:r>
          </a:p>
        </p:txBody>
      </p:sp>
      <p:sp>
        <p:nvSpPr>
          <p:cNvPr id="54" name="AutoShape 11"/>
          <p:cNvSpPr>
            <a:spLocks noChangeArrowheads="1"/>
          </p:cNvSpPr>
          <p:nvPr/>
        </p:nvSpPr>
        <p:spPr bwMode="auto">
          <a:xfrm>
            <a:off x="1920442" y="4605068"/>
            <a:ext cx="503237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Х</a:t>
            </a:r>
          </a:p>
        </p:txBody>
      </p:sp>
      <p:sp>
        <p:nvSpPr>
          <p:cNvPr id="55" name="AutoShape 38"/>
          <p:cNvSpPr>
            <a:spLocks noChangeArrowheads="1"/>
          </p:cNvSpPr>
          <p:nvPr/>
        </p:nvSpPr>
        <p:spPr bwMode="auto">
          <a:xfrm>
            <a:off x="2420508" y="4605068"/>
            <a:ext cx="503238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О</a:t>
            </a:r>
          </a:p>
        </p:txBody>
      </p:sp>
      <p:sp>
        <p:nvSpPr>
          <p:cNvPr id="56" name="AutoShape 7"/>
          <p:cNvSpPr>
            <a:spLocks noChangeArrowheads="1"/>
          </p:cNvSpPr>
          <p:nvPr/>
        </p:nvSpPr>
        <p:spPr bwMode="auto">
          <a:xfrm>
            <a:off x="2920574" y="4605068"/>
            <a:ext cx="503238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К</a:t>
            </a:r>
          </a:p>
        </p:txBody>
      </p:sp>
      <p:sp>
        <p:nvSpPr>
          <p:cNvPr id="57" name="AutoShape 9"/>
          <p:cNvSpPr>
            <a:spLocks noChangeArrowheads="1"/>
          </p:cNvSpPr>
          <p:nvPr/>
        </p:nvSpPr>
        <p:spPr bwMode="auto">
          <a:xfrm>
            <a:off x="3920706" y="4605068"/>
            <a:ext cx="503238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У</a:t>
            </a:r>
          </a:p>
        </p:txBody>
      </p:sp>
      <p:sp>
        <p:nvSpPr>
          <p:cNvPr id="58" name="AutoShape 47"/>
          <p:cNvSpPr>
            <a:spLocks noChangeArrowheads="1"/>
          </p:cNvSpPr>
          <p:nvPr/>
        </p:nvSpPr>
        <p:spPr bwMode="auto">
          <a:xfrm>
            <a:off x="1347788" y="4581525"/>
            <a:ext cx="400050" cy="431800"/>
          </a:xfrm>
          <a:prstGeom prst="rightArrow">
            <a:avLst>
              <a:gd name="adj1" fmla="val 50000"/>
              <a:gd name="adj2" fmla="val 29301"/>
            </a:avLst>
          </a:prstGeom>
          <a:gradFill rotWithShape="1">
            <a:gsLst>
              <a:gs pos="0">
                <a:srgbClr val="5E1800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>
                <a:solidFill>
                  <a:srgbClr val="FFE0C1"/>
                </a:solidFill>
                <a:latin typeface="Arial Black" pitchFamily="34" charset="0"/>
              </a:rPr>
              <a:t>8</a:t>
            </a:r>
          </a:p>
        </p:txBody>
      </p:sp>
      <p:sp>
        <p:nvSpPr>
          <p:cNvPr id="59" name="AutoShape 6"/>
          <p:cNvSpPr>
            <a:spLocks noChangeArrowheads="1"/>
          </p:cNvSpPr>
          <p:nvPr/>
        </p:nvSpPr>
        <p:spPr bwMode="auto">
          <a:xfrm>
            <a:off x="4428752" y="5109124"/>
            <a:ext cx="504825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У</a:t>
            </a:r>
          </a:p>
        </p:txBody>
      </p:sp>
      <p:sp>
        <p:nvSpPr>
          <p:cNvPr id="60" name="AutoShape 11"/>
          <p:cNvSpPr>
            <a:spLocks noChangeArrowheads="1"/>
          </p:cNvSpPr>
          <p:nvPr/>
        </p:nvSpPr>
        <p:spPr bwMode="auto">
          <a:xfrm>
            <a:off x="4928818" y="5109124"/>
            <a:ext cx="503237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Б</a:t>
            </a:r>
          </a:p>
        </p:txBody>
      </p:sp>
      <p:sp>
        <p:nvSpPr>
          <p:cNvPr id="61" name="AutoShape 38"/>
          <p:cNvSpPr>
            <a:spLocks noChangeArrowheads="1"/>
          </p:cNvSpPr>
          <p:nvPr/>
        </p:nvSpPr>
        <p:spPr bwMode="auto">
          <a:xfrm>
            <a:off x="5428884" y="5109124"/>
            <a:ext cx="503238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А</a:t>
            </a:r>
          </a:p>
        </p:txBody>
      </p:sp>
      <p:sp>
        <p:nvSpPr>
          <p:cNvPr id="62" name="AutoShape 9"/>
          <p:cNvSpPr>
            <a:spLocks noChangeArrowheads="1"/>
          </p:cNvSpPr>
          <p:nvPr/>
        </p:nvSpPr>
        <p:spPr bwMode="auto">
          <a:xfrm>
            <a:off x="3933444" y="5109124"/>
            <a:ext cx="503238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Р</a:t>
            </a:r>
          </a:p>
        </p:txBody>
      </p:sp>
      <p:sp>
        <p:nvSpPr>
          <p:cNvPr id="63" name="AutoShape 11"/>
          <p:cNvSpPr>
            <a:spLocks noChangeArrowheads="1"/>
          </p:cNvSpPr>
          <p:nvPr/>
        </p:nvSpPr>
        <p:spPr bwMode="auto">
          <a:xfrm>
            <a:off x="5933708" y="5109124"/>
            <a:ext cx="503237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И</a:t>
            </a:r>
          </a:p>
        </p:txBody>
      </p:sp>
      <p:sp>
        <p:nvSpPr>
          <p:cNvPr id="64" name="AutoShape 47"/>
          <p:cNvSpPr>
            <a:spLocks noChangeArrowheads="1"/>
          </p:cNvSpPr>
          <p:nvPr/>
        </p:nvSpPr>
        <p:spPr bwMode="auto">
          <a:xfrm>
            <a:off x="3348038" y="5157788"/>
            <a:ext cx="400050" cy="431800"/>
          </a:xfrm>
          <a:prstGeom prst="rightArrow">
            <a:avLst>
              <a:gd name="adj1" fmla="val 50000"/>
              <a:gd name="adj2" fmla="val 29301"/>
            </a:avLst>
          </a:prstGeom>
          <a:gradFill rotWithShape="1">
            <a:gsLst>
              <a:gs pos="0">
                <a:srgbClr val="5E1800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>
                <a:solidFill>
                  <a:srgbClr val="FFE0C1"/>
                </a:solidFill>
                <a:latin typeface="Arial Black" pitchFamily="34" charset="0"/>
              </a:rPr>
              <a:t>9</a:t>
            </a:r>
          </a:p>
        </p:txBody>
      </p:sp>
      <p:sp>
        <p:nvSpPr>
          <p:cNvPr id="65" name="AutoShape 15"/>
          <p:cNvSpPr>
            <a:spLocks noChangeArrowheads="1"/>
          </p:cNvSpPr>
          <p:nvPr/>
        </p:nvSpPr>
        <p:spPr bwMode="auto">
          <a:xfrm>
            <a:off x="3417469" y="5613180"/>
            <a:ext cx="503237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Р</a:t>
            </a:r>
          </a:p>
        </p:txBody>
      </p:sp>
      <p:sp>
        <p:nvSpPr>
          <p:cNvPr id="66" name="AutoShape 18"/>
          <p:cNvSpPr>
            <a:spLocks noChangeArrowheads="1"/>
          </p:cNvSpPr>
          <p:nvPr/>
        </p:nvSpPr>
        <p:spPr bwMode="auto">
          <a:xfrm>
            <a:off x="4928769" y="5613181"/>
            <a:ext cx="503237" cy="492136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Е</a:t>
            </a:r>
          </a:p>
        </p:txBody>
      </p:sp>
      <p:sp>
        <p:nvSpPr>
          <p:cNvPr id="67" name="AutoShape 19"/>
          <p:cNvSpPr>
            <a:spLocks noChangeArrowheads="1"/>
          </p:cNvSpPr>
          <p:nvPr/>
        </p:nvSpPr>
        <p:spPr bwMode="auto">
          <a:xfrm>
            <a:off x="4425531" y="5613180"/>
            <a:ext cx="503238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Г</a:t>
            </a:r>
          </a:p>
        </p:txBody>
      </p:sp>
      <p:sp>
        <p:nvSpPr>
          <p:cNvPr id="68" name="AutoShape 28"/>
          <p:cNvSpPr>
            <a:spLocks noChangeArrowheads="1"/>
          </p:cNvSpPr>
          <p:nvPr/>
        </p:nvSpPr>
        <p:spPr bwMode="auto">
          <a:xfrm>
            <a:off x="2912644" y="5613180"/>
            <a:ext cx="503237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Т</a:t>
            </a:r>
          </a:p>
        </p:txBody>
      </p:sp>
      <p:sp>
        <p:nvSpPr>
          <p:cNvPr id="69" name="AutoShape 30"/>
          <p:cNvSpPr>
            <a:spLocks noChangeArrowheads="1"/>
          </p:cNvSpPr>
          <p:nvPr/>
        </p:nvSpPr>
        <p:spPr bwMode="auto">
          <a:xfrm>
            <a:off x="5416146" y="5605250"/>
            <a:ext cx="503238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Д</a:t>
            </a:r>
          </a:p>
        </p:txBody>
      </p:sp>
      <p:sp>
        <p:nvSpPr>
          <p:cNvPr id="70" name="AutoShape 11"/>
          <p:cNvSpPr>
            <a:spLocks noChangeArrowheads="1"/>
          </p:cNvSpPr>
          <p:nvPr/>
        </p:nvSpPr>
        <p:spPr bwMode="auto">
          <a:xfrm>
            <a:off x="5916212" y="5605250"/>
            <a:ext cx="503237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И</a:t>
            </a:r>
          </a:p>
        </p:txBody>
      </p:sp>
      <p:sp>
        <p:nvSpPr>
          <p:cNvPr id="71" name="AutoShape 47"/>
          <p:cNvSpPr>
            <a:spLocks noChangeArrowheads="1"/>
          </p:cNvSpPr>
          <p:nvPr/>
        </p:nvSpPr>
        <p:spPr bwMode="auto">
          <a:xfrm>
            <a:off x="2268538" y="5589588"/>
            <a:ext cx="488950" cy="431800"/>
          </a:xfrm>
          <a:prstGeom prst="rightArrow">
            <a:avLst>
              <a:gd name="adj1" fmla="val 50000"/>
              <a:gd name="adj2" fmla="val 29237"/>
            </a:avLst>
          </a:prstGeom>
          <a:gradFill rotWithShape="1">
            <a:gsLst>
              <a:gs pos="0">
                <a:srgbClr val="5E1800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>
                <a:solidFill>
                  <a:srgbClr val="FFE0C1"/>
                </a:solidFill>
                <a:latin typeface="Arial Black" pitchFamily="34" charset="0"/>
              </a:rPr>
              <a:t>10</a:t>
            </a:r>
          </a:p>
        </p:txBody>
      </p:sp>
      <p:sp>
        <p:nvSpPr>
          <p:cNvPr id="72" name="AutoShape 5"/>
          <p:cNvSpPr>
            <a:spLocks noChangeArrowheads="1"/>
          </p:cNvSpPr>
          <p:nvPr/>
        </p:nvSpPr>
        <p:spPr bwMode="auto">
          <a:xfrm>
            <a:off x="3920706" y="5613180"/>
            <a:ext cx="504825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А</a:t>
            </a:r>
          </a:p>
        </p:txBody>
      </p:sp>
      <p:sp>
        <p:nvSpPr>
          <p:cNvPr id="73" name="AutoShape 7"/>
          <p:cNvSpPr>
            <a:spLocks noChangeArrowheads="1"/>
          </p:cNvSpPr>
          <p:nvPr/>
        </p:nvSpPr>
        <p:spPr bwMode="auto">
          <a:xfrm>
            <a:off x="2426036" y="1556792"/>
            <a:ext cx="503238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А</a:t>
            </a:r>
          </a:p>
        </p:txBody>
      </p:sp>
      <p:sp>
        <p:nvSpPr>
          <p:cNvPr id="74" name="AutoShape 38"/>
          <p:cNvSpPr>
            <a:spLocks noChangeArrowheads="1"/>
          </p:cNvSpPr>
          <p:nvPr/>
        </p:nvSpPr>
        <p:spPr bwMode="auto">
          <a:xfrm>
            <a:off x="1421145" y="1556792"/>
            <a:ext cx="503238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К</a:t>
            </a:r>
          </a:p>
        </p:txBody>
      </p:sp>
      <p:sp>
        <p:nvSpPr>
          <p:cNvPr id="75" name="AutoShape 7"/>
          <p:cNvSpPr>
            <a:spLocks noChangeArrowheads="1"/>
          </p:cNvSpPr>
          <p:nvPr/>
        </p:nvSpPr>
        <p:spPr bwMode="auto">
          <a:xfrm>
            <a:off x="1921211" y="1556792"/>
            <a:ext cx="503238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Л</a:t>
            </a:r>
          </a:p>
        </p:txBody>
      </p:sp>
      <p:sp>
        <p:nvSpPr>
          <p:cNvPr id="76" name="AutoShape 28"/>
          <p:cNvSpPr>
            <a:spLocks noChangeArrowheads="1"/>
          </p:cNvSpPr>
          <p:nvPr/>
        </p:nvSpPr>
        <p:spPr bwMode="auto">
          <a:xfrm>
            <a:off x="2429257" y="2060848"/>
            <a:ext cx="503237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П</a:t>
            </a:r>
          </a:p>
        </p:txBody>
      </p:sp>
      <p:sp>
        <p:nvSpPr>
          <p:cNvPr id="77" name="AutoShape 18"/>
          <p:cNvSpPr>
            <a:spLocks noChangeArrowheads="1"/>
          </p:cNvSpPr>
          <p:nvPr/>
        </p:nvSpPr>
        <p:spPr bwMode="auto">
          <a:xfrm>
            <a:off x="2428439" y="2564905"/>
            <a:ext cx="503237" cy="492136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С</a:t>
            </a:r>
          </a:p>
        </p:txBody>
      </p:sp>
      <p:sp>
        <p:nvSpPr>
          <p:cNvPr id="78" name="AutoShape 30"/>
          <p:cNvSpPr>
            <a:spLocks noChangeArrowheads="1"/>
          </p:cNvSpPr>
          <p:nvPr/>
        </p:nvSpPr>
        <p:spPr bwMode="auto">
          <a:xfrm>
            <a:off x="2915816" y="2556974"/>
            <a:ext cx="503238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О</a:t>
            </a:r>
          </a:p>
        </p:txBody>
      </p:sp>
      <p:sp>
        <p:nvSpPr>
          <p:cNvPr id="79" name="AutoShape 28"/>
          <p:cNvSpPr>
            <a:spLocks noChangeArrowheads="1"/>
          </p:cNvSpPr>
          <p:nvPr/>
        </p:nvSpPr>
        <p:spPr bwMode="auto">
          <a:xfrm>
            <a:off x="2933313" y="3573016"/>
            <a:ext cx="503237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Е</a:t>
            </a:r>
          </a:p>
        </p:txBody>
      </p:sp>
      <p:sp>
        <p:nvSpPr>
          <p:cNvPr id="80" name="AutoShape 28"/>
          <p:cNvSpPr>
            <a:spLocks noChangeArrowheads="1"/>
          </p:cNvSpPr>
          <p:nvPr/>
        </p:nvSpPr>
        <p:spPr bwMode="auto">
          <a:xfrm>
            <a:off x="2429257" y="3573016"/>
            <a:ext cx="504056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М</a:t>
            </a:r>
          </a:p>
        </p:txBody>
      </p:sp>
      <p:sp>
        <p:nvSpPr>
          <p:cNvPr id="81" name="AutoShape 18"/>
          <p:cNvSpPr>
            <a:spLocks noChangeArrowheads="1"/>
          </p:cNvSpPr>
          <p:nvPr/>
        </p:nvSpPr>
        <p:spPr bwMode="auto">
          <a:xfrm>
            <a:off x="6406376" y="4085003"/>
            <a:ext cx="503237" cy="492136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Н</a:t>
            </a:r>
          </a:p>
        </p:txBody>
      </p:sp>
      <p:sp>
        <p:nvSpPr>
          <p:cNvPr id="82" name="AutoShape 30"/>
          <p:cNvSpPr>
            <a:spLocks noChangeArrowheads="1"/>
          </p:cNvSpPr>
          <p:nvPr/>
        </p:nvSpPr>
        <p:spPr bwMode="auto">
          <a:xfrm>
            <a:off x="6893753" y="4077072"/>
            <a:ext cx="503238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И</a:t>
            </a:r>
          </a:p>
        </p:txBody>
      </p:sp>
      <p:sp>
        <p:nvSpPr>
          <p:cNvPr id="83" name="AutoShape 11"/>
          <p:cNvSpPr>
            <a:spLocks noChangeArrowheads="1"/>
          </p:cNvSpPr>
          <p:nvPr/>
        </p:nvSpPr>
        <p:spPr bwMode="auto">
          <a:xfrm>
            <a:off x="7393819" y="4077072"/>
            <a:ext cx="503237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Е</a:t>
            </a:r>
          </a:p>
        </p:txBody>
      </p:sp>
      <p:sp>
        <p:nvSpPr>
          <p:cNvPr id="84" name="AutoShape 28"/>
          <p:cNvSpPr>
            <a:spLocks noChangeArrowheads="1"/>
          </p:cNvSpPr>
          <p:nvPr/>
        </p:nvSpPr>
        <p:spPr bwMode="auto">
          <a:xfrm>
            <a:off x="1421145" y="4077072"/>
            <a:ext cx="503237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О</a:t>
            </a:r>
          </a:p>
        </p:txBody>
      </p:sp>
      <p:sp>
        <p:nvSpPr>
          <p:cNvPr id="85" name="AutoShape 11"/>
          <p:cNvSpPr>
            <a:spLocks noChangeArrowheads="1"/>
          </p:cNvSpPr>
          <p:nvPr/>
        </p:nvSpPr>
        <p:spPr bwMode="auto">
          <a:xfrm>
            <a:off x="6461705" y="5589240"/>
            <a:ext cx="503237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12700">
            <a:solidFill>
              <a:srgbClr val="8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</a:rPr>
              <a:t>Я</a:t>
            </a:r>
          </a:p>
        </p:txBody>
      </p:sp>
      <p:pic>
        <p:nvPicPr>
          <p:cNvPr id="86" name="Picture 12" descr="После завершения проекта обучающиеся узнаю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340768"/>
            <a:ext cx="1632898" cy="23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0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3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14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15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54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55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56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5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6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6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95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96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97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0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0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0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36" dur="5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37" dur="5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38" dur="5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4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4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4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93" dur="5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94" dur="5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95" dur="5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6" dur="5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9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9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0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0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1000"/>
                            </p:stCondLst>
                            <p:childTnLst>
                              <p:par>
                                <p:cTn id="3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500"/>
                            </p:stCondLst>
                            <p:childTnLst>
                              <p:par>
                                <p:cTn id="374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75" dur="500" fill="hold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76" dur="500" fill="hold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77" dur="500" fill="hold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78" dur="500" fill="hold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80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81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82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000"/>
                            </p:stCondLst>
                            <p:childTnLst>
                              <p:par>
                                <p:cTn id="3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500"/>
                            </p:stCondLst>
                            <p:childTnLst>
                              <p:par>
                                <p:cTn id="416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17" dur="500" fill="hold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418" dur="500" fill="hold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419" dur="500" fill="hold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20" dur="500" fill="hold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2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42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42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25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1000"/>
                            </p:stCondLst>
                            <p:childTnLst>
                              <p:par>
                                <p:cTn id="4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500"/>
                            </p:stCondLst>
                            <p:childTnLst>
                              <p:par>
                                <p:cTn id="458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59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460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461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62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6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465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466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6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000"/>
                            </p:stCondLst>
                            <p:childTnLst>
                              <p:par>
                                <p:cTn id="4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>
                      <p:stCondLst>
                        <p:cond delay="indefinite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6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3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6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1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6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8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1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6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8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1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15" dur="500" fill="hold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516" dur="500" fill="hold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517" dur="500" fill="hold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18" dur="500" fill="hold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20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521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522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23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  <p:bldP spid="19" grpId="0" build="allAtOnce" animBg="1"/>
      <p:bldP spid="24" grpId="0" animBg="1"/>
      <p:bldP spid="25" grpId="0" build="allAtOnce" animBg="1"/>
      <p:bldP spid="28" grpId="0" animBg="1"/>
      <p:bldP spid="29" grpId="0" build="allAtOnce" animBg="1"/>
      <p:bldP spid="34" grpId="0" animBg="1"/>
      <p:bldP spid="35" grpId="0" build="allAtOnce" animBg="1"/>
      <p:bldP spid="40" grpId="0" build="allAtOnce" animBg="1"/>
      <p:bldP spid="42" grpId="0" animBg="1"/>
      <p:bldP spid="50" grpId="0" build="allAtOnce" animBg="1"/>
      <p:bldP spid="52" grpId="0" animBg="1"/>
      <p:bldP spid="57" grpId="0" build="allAtOnce" animBg="1"/>
      <p:bldP spid="58" grpId="0" animBg="1"/>
      <p:bldP spid="62" grpId="0" build="allAtOnce" animBg="1"/>
      <p:bldP spid="64" grpId="0" animBg="1"/>
      <p:bldP spid="71" grpId="0" animBg="1"/>
      <p:bldP spid="72" grpId="0" build="allAtOnce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193</TotalTime>
  <Words>571</Words>
  <PresentationFormat>Экран (4:3)</PresentationFormat>
  <Paragraphs>173</Paragraphs>
  <Slides>21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«Литературный час» автор:Акмурзинова Амина</vt:lpstr>
      <vt:lpstr>Слайд 2</vt:lpstr>
      <vt:lpstr>Блиц турнир  «Профессии великих писателей»</vt:lpstr>
      <vt:lpstr>Слайд 4</vt:lpstr>
      <vt:lpstr>Слайд 5</vt:lpstr>
      <vt:lpstr>Слайд 6</vt:lpstr>
      <vt:lpstr>Слайд 7</vt:lpstr>
      <vt:lpstr>                         Кроссворд</vt:lpstr>
      <vt:lpstr>Слайд 9</vt:lpstr>
      <vt:lpstr>            «нарисована картина…»</vt:lpstr>
      <vt:lpstr> вопрос 2</vt:lpstr>
      <vt:lpstr>Вопрос 3</vt:lpstr>
      <vt:lpstr>Вопрос 4</vt:lpstr>
      <vt:lpstr>Вопрос 5</vt:lpstr>
      <vt:lpstr>Вопрос 6</vt:lpstr>
      <vt:lpstr>Вопрос 7</vt:lpstr>
      <vt:lpstr>Вопрос 8</vt:lpstr>
      <vt:lpstr>Вопрос 9</vt:lpstr>
      <vt:lpstr>Вопрос 10</vt:lpstr>
      <vt:lpstr>                      Соответствия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22</cp:revision>
  <dcterms:created xsi:type="dcterms:W3CDTF">2016-08-06T15:13:43Z</dcterms:created>
  <dcterms:modified xsi:type="dcterms:W3CDTF">2017-11-28T14:04:26Z</dcterms:modified>
</cp:coreProperties>
</file>